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60" r:id="rId6"/>
    <p:sldId id="259" r:id="rId7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9" userDrawn="1">
          <p15:clr>
            <a:srgbClr val="A4A3A4"/>
          </p15:clr>
        </p15:guide>
        <p15:guide id="2" pos="384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ihuan li" initials="pl" lastIdx="1" clrIdx="0"/>
  <p:cmAuthor id="1" name="Derli0n" initials="D" lastIdx="1" clrIdx="0"/>
  <p:cmAuthor id="2" name="纪 泽明" initials="纪" lastIdx="2" clrIdx="1"/>
  <p:cmAuthor id="3" name="王 杰" initials="王" lastIdx="63" clrIdx="2"/>
  <p:cmAuthor id="4" name="恩泽" initials="恩泽" lastIdx="1" clrIdx="3"/>
  <p:cmAuthor id="5" name="Yao Lin" initials="YL" lastIdx="7" clrIdx="4"/>
  <p:cmAuthor id="75" name="作者" initials="A" lastIdx="0" clrIdx="24"/>
  <p:cmAuthor id="6" name="ming qiu" initials="m" lastIdx="17" clrIdx="1"/>
  <p:cmAuthor id="7" name="1206988966@qq.com" initials="1" lastIdx="1" clrIdx="2"/>
  <p:cmAuthor id="8" name="姜伟光" initials="姜" lastIdx="1" clrIdx="0"/>
  <p:cmAuthor id="10" name="dell" initials="d" lastIdx="34" clrIdx="9"/>
  <p:cmAuthor id="11" name="邱贞林" initials="邱" lastIdx="1" clrIdx="10"/>
  <p:cmAuthor id="76" name="dreamsummit" initials="dream" lastIdx="1" clrIdx="2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29"/>
        <p:guide pos="384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77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开场白：各位领导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下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午好：下面由我就中国疏浚协会的大致情况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（快速或详细）向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各位领导做下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简单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介绍。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1E2EB-4704-44C1-8C72-2A5E9A9A46D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主要从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疏浚行业概况、协会发展历程、协会主要工作、国际交流、计划与展望等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五个方面来讲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首先是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主要从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疏浚行业概况、协会发展历程、协会主要工作、国际交流、计划与展望等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五个方面来讲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首先是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敬请指正 </a:t>
            </a:r>
            <a:r>
              <a:rPr lang="zh-CN" altLang="zh-CN" sz="2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感谢各位领导聆听</a:t>
            </a:r>
            <a:r>
              <a:rPr lang="zh-CN" altLang="en-US" sz="2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，我的汇报完毕。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敬请各位指正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tags" Target="../tags/tag64.xml"/><Relationship Id="rId2" Type="http://schemas.openxmlformats.org/officeDocument/2006/relationships/image" Target="../media/image1.jpe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7" Type="http://schemas.openxmlformats.org/officeDocument/2006/relationships/notesSlide" Target="../notesSlides/notesSlide3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2629116659d419191173a116b3891e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05" y="-635"/>
            <a:ext cx="12190095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48000" y="1923415"/>
            <a:ext cx="6096000" cy="4309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5335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字魂125号-九州真书" panose="00000500000000000000" charset="-122"/>
                <a:sym typeface="+mn-ea"/>
              </a:rPr>
              <a:t>title：</a:t>
            </a:r>
            <a:endParaRPr lang="zh-CN" altLang="en-US" sz="5335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字魂125号-九州真书" panose="00000500000000000000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Subtitle ：(Note: add subtitle if available)</a:t>
            </a: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Unit ：</a:t>
            </a: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Name： </a:t>
            </a: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Phone ：   </a:t>
            </a: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</p:txBody>
      </p:sp>
      <p:pic>
        <p:nvPicPr>
          <p:cNvPr id="13" name="图片 12" descr="19e6ec8bf213d3bddd7b1a42421e84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15255" y="256540"/>
            <a:ext cx="1764030" cy="138874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3" name="矩形 12"/>
          <p:cNvSpPr/>
          <p:nvPr/>
        </p:nvSpPr>
        <p:spPr>
          <a:xfrm>
            <a:off x="1008380" y="1351280"/>
            <a:ext cx="1974850" cy="2571750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177290" y="1520190"/>
            <a:ext cx="1637030" cy="1693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personal photograph</a:t>
            </a:r>
            <a:endParaRPr lang="zh-CN" altLang="en-US" sz="24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477703" y="1430655"/>
            <a:ext cx="5339715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Guest Bio: Introduction in Chinese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English Introduction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19500" y="2260600"/>
            <a:ext cx="754888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Template (photo requirements: suit, blue background 2 inches, the original photo sent separately) ****, a full senior engineer, is currently the deputy director of the ***** Center (presiding over the work). Committed to the research of *** for many years. Led the team to carry out ***, and achieved *** core technology results with international advanced level; long-term development of **** independent development, innovative development of *** and other equipment, to solve *** in the important construction process problems; in recent years, undertaken by the National Science and Technology Support Program project, *** Science and Technology Support Program project, scientific and technological research and development projects *** more than one. Note: 1, preferably 200-300 words, including the company's job title of the main work performance. 2, photos and profiles put in the conference manual.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/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706563" y="1271588"/>
            <a:ext cx="4241800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ct val="0"/>
              </a:spcBef>
              <a:buFontTx/>
              <a:buNone/>
            </a:pPr>
            <a:r>
              <a:rPr lang="en-US" altLang="ko-KR" sz="6000" b="1">
                <a:solidFill>
                  <a:srgbClr val="5F5F5F"/>
                </a:solidFill>
                <a:latin typeface="Times New Roman" panose="02020603050405020304" pitchFamily="18" charset="0"/>
                <a:ea typeface="Dotum" panose="020B0600000101010101" pitchFamily="34" charset="-127"/>
              </a:rPr>
              <a:t>Contents</a:t>
            </a:r>
            <a:endParaRPr lang="en-US" altLang="ko-KR" sz="6000" b="1">
              <a:solidFill>
                <a:srgbClr val="5F5F5F"/>
              </a:solidFill>
              <a:latin typeface="Times New Roman" panose="02020603050405020304" pitchFamily="18" charset="0"/>
              <a:ea typeface="Dotum" panose="020B0600000101010101" pitchFamily="34" charset="-127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534160" y="903605"/>
            <a:ext cx="152590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 录</a:t>
            </a:r>
            <a:endParaRPr kumimoji="0"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48063" y="2400301"/>
            <a:ext cx="5568951" cy="313372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 bwMode="auto">
          <a:xfrm>
            <a:off x="4448175" y="3201988"/>
            <a:ext cx="4268788" cy="397109"/>
            <a:chOff x="5117539" y="1255093"/>
            <a:chExt cx="2858964" cy="395920"/>
          </a:xfrm>
        </p:grpSpPr>
        <p:sp>
          <p:nvSpPr>
            <p:cNvPr id="49173" name="圆角矩形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117539" y="1255093"/>
              <a:ext cx="2858964" cy="394815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4" name="矩形 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244011" y="1283816"/>
              <a:ext cx="2661455" cy="36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二、</a:t>
              </a:r>
              <a:endParaRPr lang="en-US" altLang="zh-CN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7"/>
          <p:cNvGrpSpPr/>
          <p:nvPr/>
        </p:nvGrpSpPr>
        <p:grpSpPr bwMode="auto">
          <a:xfrm>
            <a:off x="4448176" y="2643189"/>
            <a:ext cx="2879725" cy="396875"/>
            <a:chOff x="5117539" y="765638"/>
            <a:chExt cx="2520000" cy="396000"/>
          </a:xfrm>
        </p:grpSpPr>
        <p:sp>
          <p:nvSpPr>
            <p:cNvPr id="49171" name="圆角矩形 8"/>
            <p:cNvSpPr>
              <a:spLocks noChangeArrowheads="1"/>
            </p:cNvSpPr>
            <p:nvPr/>
          </p:nvSpPr>
          <p:spPr bwMode="auto">
            <a:xfrm>
              <a:off x="5117539" y="765638"/>
              <a:ext cx="2520000" cy="396000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2" name="矩形 9"/>
            <p:cNvSpPr>
              <a:spLocks noChangeArrowheads="1"/>
            </p:cNvSpPr>
            <p:nvPr/>
          </p:nvSpPr>
          <p:spPr bwMode="auto">
            <a:xfrm>
              <a:off x="5315049" y="794361"/>
              <a:ext cx="2124979" cy="336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lvl="1" algn="ctr">
                <a:spcBef>
                  <a:spcPct val="0"/>
                </a:spcBef>
                <a:buClr>
                  <a:schemeClr val="tx1"/>
                </a:buClr>
                <a:buNone/>
              </a:pPr>
              <a:r>
                <a:rPr kumimoji="0"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kumimoji="0"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10"/>
          <p:cNvGrpSpPr/>
          <p:nvPr>
            <p:custDataLst>
              <p:tags r:id="rId7"/>
            </p:custDataLst>
          </p:nvPr>
        </p:nvGrpSpPr>
        <p:grpSpPr bwMode="auto">
          <a:xfrm>
            <a:off x="4448175" y="3727451"/>
            <a:ext cx="4248151" cy="403225"/>
            <a:chOff x="5117538" y="1744548"/>
            <a:chExt cx="2520000" cy="347518"/>
          </a:xfrm>
        </p:grpSpPr>
        <p:sp>
          <p:nvSpPr>
            <p:cNvPr id="49169" name="圆角矩形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117538" y="1744548"/>
              <a:ext cx="2520000" cy="347518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0" name="矩形 12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242925" y="1773271"/>
              <a:ext cx="2093907" cy="317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三、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38"/>
          <p:cNvGrpSpPr/>
          <p:nvPr/>
        </p:nvGrpSpPr>
        <p:grpSpPr bwMode="auto">
          <a:xfrm>
            <a:off x="4448175" y="2654301"/>
            <a:ext cx="4319588" cy="397446"/>
            <a:chOff x="5117539" y="765638"/>
            <a:chExt cx="2553289" cy="395341"/>
          </a:xfrm>
        </p:grpSpPr>
        <p:sp>
          <p:nvSpPr>
            <p:cNvPr id="49167" name="圆角矩形 39"/>
            <p:cNvSpPr>
              <a:spLocks noChangeArrowheads="1"/>
            </p:cNvSpPr>
            <p:nvPr/>
          </p:nvSpPr>
          <p:spPr bwMode="auto">
            <a:xfrm>
              <a:off x="5117539" y="765638"/>
              <a:ext cx="2519508" cy="395341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E60020"/>
                </a:gs>
                <a:gs pos="100000">
                  <a:srgbClr val="8E000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8" name="矩形 40"/>
            <p:cNvSpPr>
              <a:spLocks noChangeArrowheads="1"/>
            </p:cNvSpPr>
            <p:nvPr/>
          </p:nvSpPr>
          <p:spPr bwMode="auto">
            <a:xfrm>
              <a:off x="5245480" y="794361"/>
              <a:ext cx="2425348" cy="366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 b="1" dirty="0">
                  <a:solidFill>
                    <a:schemeClr val="bg1"/>
                  </a:solidFill>
                </a:rPr>
                <a:t>一、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10"/>
          <p:cNvGrpSpPr/>
          <p:nvPr>
            <p:custDataLst>
              <p:tags r:id="rId10"/>
            </p:custDataLst>
          </p:nvPr>
        </p:nvGrpSpPr>
        <p:grpSpPr bwMode="auto">
          <a:xfrm>
            <a:off x="4432300" y="4302127"/>
            <a:ext cx="4275137" cy="403225"/>
            <a:chOff x="5117538" y="1744548"/>
            <a:chExt cx="2520000" cy="347354"/>
          </a:xfrm>
        </p:grpSpPr>
        <p:sp>
          <p:nvSpPr>
            <p:cNvPr id="49165" name="圆角矩形 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117538" y="1744548"/>
              <a:ext cx="2520000" cy="347354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6" name="矩形 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256841" y="1773271"/>
              <a:ext cx="2380697" cy="317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四、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10"/>
          <p:cNvGrpSpPr/>
          <p:nvPr>
            <p:custDataLst>
              <p:tags r:id="rId13"/>
            </p:custDataLst>
          </p:nvPr>
        </p:nvGrpSpPr>
        <p:grpSpPr bwMode="auto">
          <a:xfrm>
            <a:off x="4448175" y="4838701"/>
            <a:ext cx="4268788" cy="403225"/>
            <a:chOff x="5117538" y="1744548"/>
            <a:chExt cx="2520000" cy="395659"/>
          </a:xfrm>
        </p:grpSpPr>
        <p:sp>
          <p:nvSpPr>
            <p:cNvPr id="49163" name="圆角矩形 1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117538" y="1744548"/>
              <a:ext cx="2520000" cy="395659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4" name="矩形 12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256841" y="1773271"/>
              <a:ext cx="2093907" cy="361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五、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02756" name="矩形 3"/>
          <p:cNvSpPr>
            <a:spLocks noChangeArrowheads="1"/>
          </p:cNvSpPr>
          <p:nvPr/>
        </p:nvSpPr>
        <p:spPr bwMode="auto">
          <a:xfrm>
            <a:off x="4021455" y="4392930"/>
            <a:ext cx="363982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敬请各位指正！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hangingPunct="1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（I would be grateful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hangingPunct="1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for any corrections!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20" y="3064028"/>
            <a:ext cx="2292351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593464" y="3907427"/>
            <a:ext cx="4203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89" rIns="68580" bIns="34289">
            <a:spAutoFit/>
          </a:bodyPr>
          <a:lstStyle>
            <a:lvl1pPr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1100" dirty="0">
                <a:solidFill>
                  <a:srgbClr val="004898"/>
                </a:solidFill>
              </a:rPr>
              <a:t>Thank you for your listening.</a:t>
            </a:r>
            <a:endParaRPr kumimoji="0" lang="en-US" altLang="zh-CN" sz="1100" dirty="0">
              <a:solidFill>
                <a:srgbClr val="004898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1100" dirty="0">
                <a:solidFill>
                  <a:srgbClr val="004898"/>
                </a:solidFill>
              </a:rPr>
              <a:t>Wish you have a nice day</a:t>
            </a:r>
            <a:endParaRPr kumimoji="0" lang="en-US" altLang="zh-CN" sz="1100" dirty="0">
              <a:solidFill>
                <a:srgbClr val="004898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CN" altLang="en-US" sz="1100" dirty="0">
              <a:solidFill>
                <a:srgbClr val="0048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4783661" y="3380959"/>
            <a:ext cx="185166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89" rIns="68580" bIns="34289">
            <a:spAutoFit/>
          </a:bodyPr>
          <a:lstStyle>
            <a:lvl1pPr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CN" altLang="en-US" sz="1500" dirty="0">
                <a:solidFill>
                  <a:srgbClr val="004898"/>
                </a:solidFill>
                <a:latin typeface="微软雅黑" panose="020B0503020204020204" charset="-122"/>
                <a:ea typeface="微软雅黑" panose="020B0503020204020204" charset="-122"/>
              </a:rPr>
              <a:t>祝您有个美好的一天</a:t>
            </a:r>
            <a:endParaRPr kumimoji="0" lang="zh-CN" altLang="en-US" sz="1500" dirty="0">
              <a:solidFill>
                <a:srgbClr val="0048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537" y="3040849"/>
            <a:ext cx="2222500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17"/>
          <p:cNvSpPr txBox="1"/>
          <p:nvPr/>
        </p:nvSpPr>
        <p:spPr>
          <a:xfrm>
            <a:off x="2097405" y="2475865"/>
            <a:ext cx="7224395" cy="805815"/>
          </a:xfrm>
          <a:prstGeom prst="rect">
            <a:avLst/>
          </a:prstGeom>
          <a:noFill/>
        </p:spPr>
        <p:txBody>
          <a:bodyPr wrap="square" lIns="68580" tIns="34289" rIns="68580" bIns="34289">
            <a:spAutoFit/>
          </a:bodyPr>
          <a:lstStyle/>
          <a:p>
            <a:pPr algn="ctr" defTabSz="685800">
              <a:defRPr/>
            </a:pPr>
            <a:r>
              <a:rPr lang="zh-CN" altLang="en-US" sz="2400" dirty="0">
                <a:solidFill>
                  <a:srgbClr val="004898"/>
                </a:solidFill>
                <a:effectLst>
                  <a:outerShdw blurRad="266700" algn="tl" rotWithShape="0">
                    <a:srgbClr val="1F497D">
                      <a:lumMod val="40000"/>
                      <a:lumOff val="60000"/>
                      <a:alpha val="55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谢谢您的聆听</a:t>
            </a:r>
            <a:endParaRPr lang="zh-CN" altLang="en-US" sz="2400" dirty="0">
              <a:solidFill>
                <a:srgbClr val="004898"/>
              </a:solidFill>
              <a:effectLst>
                <a:outerShdw blurRad="266700" algn="tl" rotWithShape="0">
                  <a:srgbClr val="1F497D">
                    <a:lumMod val="40000"/>
                    <a:lumOff val="60000"/>
                    <a:alpha val="5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85800">
              <a:defRPr/>
            </a:pPr>
            <a:r>
              <a:rPr lang="zh-CN" altLang="en-US" sz="2400" dirty="0">
                <a:solidFill>
                  <a:srgbClr val="004898"/>
                </a:solidFill>
                <a:effectLst>
                  <a:outerShdw blurRad="266700" algn="tl" rotWithShape="0">
                    <a:srgbClr val="1F497D">
                      <a:lumMod val="40000"/>
                      <a:lumOff val="60000"/>
                      <a:alpha val="55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（Thank you for listening.</a:t>
            </a:r>
            <a:endParaRPr lang="zh-CN" altLang="en-US" sz="2400" dirty="0">
              <a:solidFill>
                <a:srgbClr val="004898"/>
              </a:solidFill>
              <a:effectLst>
                <a:outerShdw blurRad="266700" algn="tl" rotWithShape="0">
                  <a:srgbClr val="1F497D">
                    <a:lumMod val="40000"/>
                    <a:lumOff val="60000"/>
                    <a:alpha val="5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17887" y="1413087"/>
            <a:ext cx="8247380" cy="107632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t">
            <a:spAutoFit/>
          </a:bodyPr>
          <a:p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  </a:t>
            </a:r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疏浚依河而生 向海而兴 疏浚与生态更</a:t>
            </a:r>
            <a:r>
              <a:rPr lang="zh-CN" altLang="en-US" sz="3200" b="1" dirty="0" smtClean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和谐</a:t>
            </a:r>
            <a:endParaRPr lang="zh-CN" altLang="en-US" sz="3200" b="1" dirty="0" smtClean="0"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r>
              <a:rPr lang="zh-CN" altLang="en-US" sz="1600" b="1" dirty="0" smtClean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（Dredging by the river and towards the sea Dredging and ecology more harmonious）</a:t>
            </a:r>
            <a:endParaRPr lang="zh-CN" altLang="en-US" sz="1600" b="1" dirty="0" smtClean="0"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3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6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7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8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9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0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1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2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3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4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5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6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7.xml><?xml version="1.0" encoding="utf-8"?>
<p:tagLst xmlns:p="http://schemas.openxmlformats.org/presentationml/2006/main">
  <p:tag name="commondata" val="eyJoZGlkIjoiMWMzYTNkN2FiZTg4ZGMwYzRlMjljNzgwN2M4NzJkMT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1348</Words>
  <Application>WPS 演示</Application>
  <PresentationFormat>宽屏</PresentationFormat>
  <Paragraphs>49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9" baseType="lpstr">
      <vt:lpstr>Arial</vt:lpstr>
      <vt:lpstr>宋体</vt:lpstr>
      <vt:lpstr>Wingdings</vt:lpstr>
      <vt:lpstr>Wingdings</vt:lpstr>
      <vt:lpstr>微软雅黑</vt:lpstr>
      <vt:lpstr>字魂125号-九州真书</vt:lpstr>
      <vt:lpstr>Arial Unicode MS</vt:lpstr>
      <vt:lpstr>等线</vt:lpstr>
      <vt:lpstr>仿宋</vt:lpstr>
      <vt:lpstr>Times New Roman</vt:lpstr>
      <vt:lpstr>Calibri</vt:lpstr>
      <vt:lpstr>Dotum</vt:lpstr>
      <vt:lpstr>Malgun Gothic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中国疏浚协会</dc:creator>
  <cp:lastModifiedBy>老四丶</cp:lastModifiedBy>
  <cp:revision>168</cp:revision>
  <dcterms:created xsi:type="dcterms:W3CDTF">2024-08-21T06:16:00Z</dcterms:created>
  <dcterms:modified xsi:type="dcterms:W3CDTF">2024-09-03T02:12:08Z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2052-12.1.0.17857</vt:lpwstr>
  </property>
  <property fmtid="{D5CDD505-2E9C-101B-9397-08002B2CF9AE}" pid="3" name="ICV">
    <vt:lpwstr>DFD34092AC5C2EDF5586C56605501561_43</vt:lpwstr>
  </property>
</Properties>
</file>